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6" r:id="rId2"/>
    <p:sldId id="434" r:id="rId3"/>
    <p:sldId id="285" r:id="rId4"/>
    <p:sldId id="444" r:id="rId5"/>
    <p:sldId id="443" r:id="rId6"/>
    <p:sldId id="414" r:id="rId7"/>
    <p:sldId id="445" r:id="rId8"/>
    <p:sldId id="446" r:id="rId9"/>
    <p:sldId id="419" r:id="rId10"/>
    <p:sldId id="420" r:id="rId11"/>
    <p:sldId id="439" r:id="rId12"/>
    <p:sldId id="447" r:id="rId13"/>
    <p:sldId id="264" r:id="rId14"/>
    <p:sldId id="398" r:id="rId15"/>
    <p:sldId id="265" r:id="rId16"/>
    <p:sldId id="421" r:id="rId17"/>
    <p:sldId id="331" r:id="rId18"/>
    <p:sldId id="259" r:id="rId19"/>
    <p:sldId id="258" r:id="rId20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0B9"/>
    <a:srgbClr val="000000"/>
    <a:srgbClr val="FFFFFF"/>
    <a:srgbClr val="E9F5ED"/>
    <a:srgbClr val="E60013"/>
    <a:srgbClr val="57B4C5"/>
    <a:srgbClr val="0000FF"/>
    <a:srgbClr val="EFE188"/>
    <a:srgbClr val="56C4F9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E8ADD-6FCB-9DED-E11F-E9E4E8234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6E97A55B-0C14-41C7-398A-13188B6BD6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82AF080B-0B74-BFF0-8F39-08515FCFC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1ED73E7D-51E3-FE3B-33E8-1C3D82198B07}"/>
              </a:ext>
            </a:extLst>
          </p:cNvPr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98996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5F4845-9712-5A78-C6D8-00FDBA623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E4BC23DC-71FB-989A-B089-D3FE8B29AE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0F67F5CA-4824-A61C-89F7-834A1146D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928ACBAD-0A6A-7AB3-5AFB-F4C1F78D0035}"/>
              </a:ext>
            </a:extLst>
          </p:cNvPr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81699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69508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</p:sldLayoutIdLst>
  <p:transition/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microsoft.com/office/2007/relationships/media" Target="../media/media2.mp4"/><Relationship Id="rId7" Type="http://schemas.openxmlformats.org/officeDocument/2006/relationships/image" Target="../media/image2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4"/><Relationship Id="rId9" Type="http://schemas.openxmlformats.org/officeDocument/2006/relationships/image" Target="../media/image2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1.gif"/><Relationship Id="rId7" Type="http://schemas.openxmlformats.org/officeDocument/2006/relationships/image" Target="../media/image35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Relationship Id="rId9" Type="http://schemas.openxmlformats.org/officeDocument/2006/relationships/image" Target="../media/image3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9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.gi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6.gif"/><Relationship Id="rId5" Type="http://schemas.openxmlformats.org/officeDocument/2006/relationships/image" Target="../media/image11.png"/><Relationship Id="rId15" Type="http://schemas.openxmlformats.org/officeDocument/2006/relationships/image" Target="../media/image18.png"/><Relationship Id="rId10" Type="http://schemas.openxmlformats.org/officeDocument/2006/relationships/image" Target="../media/image4.gif"/><Relationship Id="rId4" Type="http://schemas.openxmlformats.org/officeDocument/2006/relationships/image" Target="../media/image10.png"/><Relationship Id="rId9" Type="http://schemas.openxmlformats.org/officeDocument/2006/relationships/image" Target="../media/image15.gif"/><Relationship Id="rId1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5.gif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gif"/><Relationship Id="rId5" Type="http://schemas.openxmlformats.org/officeDocument/2006/relationships/image" Target="../media/image6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平移和旋转（一）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插入第 7 页">
            <a:hlinkClick r:id="" action="ppaction://media"/>
            <a:extLst>
              <a:ext uri="{FF2B5EF4-FFF2-40B4-BE49-F238E27FC236}">
                <a16:creationId xmlns:a16="http://schemas.microsoft.com/office/drawing/2014/main" id="{24FAFEE2-7DD6-F913-7470-31894BDDB7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62536" y="1411176"/>
            <a:ext cx="3894163" cy="2206556"/>
          </a:xfrm>
          <a:prstGeom prst="rect">
            <a:avLst/>
          </a:prstGeom>
        </p:spPr>
      </p:pic>
      <p:pic>
        <p:nvPicPr>
          <p:cNvPr id="34" name="插入第7页">
            <a:hlinkClick r:id="" action="ppaction://media"/>
            <a:extLst>
              <a:ext uri="{FF2B5EF4-FFF2-40B4-BE49-F238E27FC236}">
                <a16:creationId xmlns:a16="http://schemas.microsoft.com/office/drawing/2014/main" id="{1B60631D-2B87-870B-CE46-118F132424A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06080" y="1411176"/>
            <a:ext cx="3894163" cy="220655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8A37642-09FC-406B-831B-CDA7D6422A8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77" y="3786947"/>
            <a:ext cx="3331305" cy="291489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5EF2343F-4DEE-A023-763E-17CFDF1B90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51" y="3946704"/>
            <a:ext cx="2069169" cy="2595379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5CF21DC4-CF2E-420A-A780-8CB2D41ACEE4}"/>
              </a:ext>
            </a:extLst>
          </p:cNvPr>
          <p:cNvGrpSpPr/>
          <p:nvPr/>
        </p:nvGrpSpPr>
        <p:grpSpPr>
          <a:xfrm>
            <a:off x="949151" y="593725"/>
            <a:ext cx="8661400" cy="692150"/>
            <a:chOff x="1087" y="7182"/>
            <a:chExt cx="13640" cy="1090"/>
          </a:xfrm>
        </p:grpSpPr>
        <p:sp>
          <p:nvSpPr>
            <p:cNvPr id="38" name="标题 1">
              <a:extLst>
                <a:ext uri="{FF2B5EF4-FFF2-40B4-BE49-F238E27FC236}">
                  <a16:creationId xmlns:a16="http://schemas.microsoft.com/office/drawing/2014/main" id="{142AB77F-249A-FFDE-BEF3-CF3C3F7DDC8D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291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试着做一个表示平移或旋转的动作。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71EFB57-FA6F-484C-6B4B-F577BDF6EEB3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39930A97-20DF-B720-49DD-B851ED403798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任意多边形: 形状 18">
                <a:extLst>
                  <a:ext uri="{FF2B5EF4-FFF2-40B4-BE49-F238E27FC236}">
                    <a16:creationId xmlns:a16="http://schemas.microsoft.com/office/drawing/2014/main" id="{A680E246-4782-F71C-2343-3903BD39AD87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CF9A3A4-6F9B-5C86-0671-51EE1213F531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89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7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10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9B59521-506D-5AFF-6259-E4C2CE9D0D98}"/>
              </a:ext>
            </a:extLst>
          </p:cNvPr>
          <p:cNvGrpSpPr/>
          <p:nvPr/>
        </p:nvGrpSpPr>
        <p:grpSpPr>
          <a:xfrm>
            <a:off x="949151" y="393700"/>
            <a:ext cx="9709150" cy="692150"/>
            <a:chOff x="1087" y="7182"/>
            <a:chExt cx="15290" cy="1090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33552E24-EC17-E55F-6B2F-EB82CBE81DA7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456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你还见过哪些平移和旋转的现象，与同伴交流。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E2AA6F3-C8EA-943A-02EB-2F01851C1B5B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A2BD78C-DBEF-AF95-B9A7-A1EC7861252C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4EE55363-1F40-E9DE-3454-BE28908F8090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51734964-0EFC-FD80-AC99-87DFE9DEA654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932048DF-2213-9885-8F5D-59800612ED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599" y="3762674"/>
            <a:ext cx="4039450" cy="250765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2C1C0C-0DD1-D39D-E14A-DB91B818DE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232" y="3789287"/>
            <a:ext cx="3619537" cy="24544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54BCF80-ED0D-DC41-C00D-E7895FC38EEE}"/>
              </a:ext>
            </a:extLst>
          </p:cNvPr>
          <p:cNvSpPr txBox="1"/>
          <p:nvPr/>
        </p:nvSpPr>
        <p:spPr>
          <a:xfrm rot="19275579">
            <a:off x="2952683" y="3904365"/>
            <a:ext cx="19282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沿直线移动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C29258-5310-BE8B-DBB3-FC3906D82D36}"/>
              </a:ext>
            </a:extLst>
          </p:cNvPr>
          <p:cNvSpPr txBox="1"/>
          <p:nvPr/>
        </p:nvSpPr>
        <p:spPr>
          <a:xfrm>
            <a:off x="9004300" y="4515535"/>
            <a:ext cx="1803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叶片绕着中心轴转动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671E69-A391-16FE-C0D7-F7FF1EED0320}"/>
              </a:ext>
            </a:extLst>
          </p:cNvPr>
          <p:cNvGrpSpPr/>
          <p:nvPr/>
        </p:nvGrpSpPr>
        <p:grpSpPr>
          <a:xfrm>
            <a:off x="1370004" y="1521748"/>
            <a:ext cx="4535496" cy="1440000"/>
            <a:chOff x="747704" y="1521748"/>
            <a:chExt cx="4535496" cy="1440000"/>
          </a:xfrm>
        </p:grpSpPr>
        <p:sp>
          <p:nvSpPr>
            <p:cNvPr id="17" name="圆角矩形 12">
              <a:extLst>
                <a:ext uri="{FF2B5EF4-FFF2-40B4-BE49-F238E27FC236}">
                  <a16:creationId xmlns:a16="http://schemas.microsoft.com/office/drawing/2014/main" id="{BBA66A93-930E-0107-64EA-ED63D2270A71}"/>
                </a:ext>
              </a:extLst>
            </p:cNvPr>
            <p:cNvSpPr/>
            <p:nvPr/>
          </p:nvSpPr>
          <p:spPr>
            <a:xfrm>
              <a:off x="1275389" y="1521748"/>
              <a:ext cx="4007811" cy="1440000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30" name="图片 29" descr="9">
              <a:extLst>
                <a:ext uri="{FF2B5EF4-FFF2-40B4-BE49-F238E27FC236}">
                  <a16:creationId xmlns:a16="http://schemas.microsoft.com/office/drawing/2014/main" id="{DA75318E-00DE-CD28-D70D-3C7CB4A3D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73" r="2130" b="50556"/>
            <a:stretch>
              <a:fillRect/>
            </a:stretch>
          </p:blipFill>
          <p:spPr>
            <a:xfrm>
              <a:off x="747704" y="1611748"/>
              <a:ext cx="1260000" cy="126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D8EEF3"/>
            </a:soli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4DA5270-797D-C27A-0A88-F8813F20DC9E}"/>
                </a:ext>
              </a:extLst>
            </p:cNvPr>
            <p:cNvSpPr/>
            <p:nvPr/>
          </p:nvSpPr>
          <p:spPr bwMode="auto">
            <a:xfrm flipH="1">
              <a:off x="2025648" y="1589839"/>
              <a:ext cx="3194051" cy="130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3200" b="1" dirty="0">
                  <a:latin typeface="+mj-ea"/>
                  <a:ea typeface="+mj-ea"/>
                </a:rPr>
                <a:t>人随着扶梯运动，是平移现象。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48920C7-2D7D-9492-CDC2-CED1D95B7A0A}"/>
              </a:ext>
            </a:extLst>
          </p:cNvPr>
          <p:cNvGrpSpPr/>
          <p:nvPr/>
        </p:nvGrpSpPr>
        <p:grpSpPr>
          <a:xfrm>
            <a:off x="7304314" y="1521748"/>
            <a:ext cx="4147810" cy="1440000"/>
            <a:chOff x="7532914" y="1521748"/>
            <a:chExt cx="4147810" cy="1440000"/>
          </a:xfrm>
        </p:grpSpPr>
        <p:sp>
          <p:nvSpPr>
            <p:cNvPr id="31" name="圆角矩形 12">
              <a:extLst>
                <a:ext uri="{FF2B5EF4-FFF2-40B4-BE49-F238E27FC236}">
                  <a16:creationId xmlns:a16="http://schemas.microsoft.com/office/drawing/2014/main" id="{2E1B18E6-F9FE-9275-EE0D-0248CAE01970}"/>
                </a:ext>
              </a:extLst>
            </p:cNvPr>
            <p:cNvSpPr/>
            <p:nvPr/>
          </p:nvSpPr>
          <p:spPr>
            <a:xfrm>
              <a:off x="7532914" y="1521748"/>
              <a:ext cx="3604470" cy="144000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32" name="图片 31" descr="60">
              <a:extLst>
                <a:ext uri="{FF2B5EF4-FFF2-40B4-BE49-F238E27FC236}">
                  <a16:creationId xmlns:a16="http://schemas.microsoft.com/office/drawing/2014/main" id="{F51DDA70-5703-CA4C-17BF-E48939CD5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6237" t="1111" r="13742" b="51852"/>
            <a:stretch>
              <a:fillRect/>
            </a:stretch>
          </p:blipFill>
          <p:spPr>
            <a:xfrm>
              <a:off x="10420724" y="1611748"/>
              <a:ext cx="1260000" cy="1260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D8EEF3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623AE00-8A3E-5AF8-FC92-746655E0EC88}"/>
                </a:ext>
              </a:extLst>
            </p:cNvPr>
            <p:cNvSpPr/>
            <p:nvPr/>
          </p:nvSpPr>
          <p:spPr bwMode="auto">
            <a:xfrm flipH="1">
              <a:off x="7679418" y="1589839"/>
              <a:ext cx="2785382" cy="130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3200" b="1" dirty="0">
                  <a:latin typeface="+mj-ea"/>
                  <a:ea typeface="+mj-ea"/>
                </a:rPr>
                <a:t>风力发电机的叶片在旋转。</a:t>
              </a:r>
              <a:endParaRPr lang="en-US" altLang="zh-CN" sz="3200" b="1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508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EC6687-981B-CF9D-BC0A-D4D98E181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671CD22-89E6-C86B-FC30-56B361E1A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21" y="1591422"/>
            <a:ext cx="2942167" cy="235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4B30D825-4D2E-2790-5884-E7269FC7E0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92" y="1724771"/>
            <a:ext cx="2882900" cy="208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B84468D-D776-E8CB-B98C-7B29E6DEDE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610" y="1530037"/>
            <a:ext cx="1877483" cy="2474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A48B7FD8-B1C8-FE52-4733-E03918FBEC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565" y="1497229"/>
            <a:ext cx="3075516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4C2780B-A16A-ED0D-72F3-9BDD8A7446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462" y="4368185"/>
            <a:ext cx="2067687" cy="156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0D229D1-ACB6-08A7-0CA1-4254D34F6A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198" y="4349817"/>
            <a:ext cx="1689835" cy="1597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E9762EE5-E105-42DD-DC06-5FA73C44721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78" y="4108411"/>
            <a:ext cx="2496268" cy="2079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70AA1109-2299-62D2-62A6-FD96B428B6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75" y="4488887"/>
            <a:ext cx="2109669" cy="1318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EDB7E6D5-2B28-8A7F-1944-CCABC669B79F}"/>
              </a:ext>
            </a:extLst>
          </p:cNvPr>
          <p:cNvGrpSpPr/>
          <p:nvPr/>
        </p:nvGrpSpPr>
        <p:grpSpPr>
          <a:xfrm>
            <a:off x="949151" y="393700"/>
            <a:ext cx="9709150" cy="692150"/>
            <a:chOff x="1087" y="7182"/>
            <a:chExt cx="15290" cy="1090"/>
          </a:xfrm>
        </p:grpSpPr>
        <p:sp>
          <p:nvSpPr>
            <p:cNvPr id="3" name="标题 1">
              <a:extLst>
                <a:ext uri="{FF2B5EF4-FFF2-40B4-BE49-F238E27FC236}">
                  <a16:creationId xmlns:a16="http://schemas.microsoft.com/office/drawing/2014/main" id="{1DE101FC-816D-9B54-AFF1-350E239D0AD6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456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你还见过哪些平移和旋转的现象，与同伴交流。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BC1090C-27FE-26A2-35EF-AA4A2E92469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B6FBB1D1-ED5C-FB70-E19D-897AF928F5B5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>
                <a:extLst>
                  <a:ext uri="{FF2B5EF4-FFF2-40B4-BE49-F238E27FC236}">
                    <a16:creationId xmlns:a16="http://schemas.microsoft.com/office/drawing/2014/main" id="{5F593BCC-00DA-A8E9-9280-F62EDD076CB7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FC9114CA-8F94-395E-8B6B-86B74DF96A2B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730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852BFBE-2C1B-199A-32D7-F64BE929FF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3452028"/>
            <a:ext cx="10076033" cy="222089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7D362E-3365-41CF-55AC-B6C323E14925}"/>
              </a:ext>
            </a:extLst>
          </p:cNvPr>
          <p:cNvSpPr txBox="1"/>
          <p:nvPr/>
        </p:nvSpPr>
        <p:spPr>
          <a:xfrm>
            <a:off x="924128" y="1294010"/>
            <a:ext cx="10404272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观察下面物体的运动，是平移的画“△”，是旋转的画“○”。</a:t>
            </a: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B8C2E2-2ADB-FF74-0A43-1CB1CE5D8947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8ED0DC-B137-5D66-632B-E947250594A5}"/>
              </a:ext>
            </a:extLst>
          </p:cNvPr>
          <p:cNvSpPr txBox="1"/>
          <p:nvPr/>
        </p:nvSpPr>
        <p:spPr>
          <a:xfrm>
            <a:off x="437005" y="12940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72ABB-AB8D-3694-BCFE-13D7082C0F3A}"/>
              </a:ext>
            </a:extLst>
          </p:cNvPr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AFA8E29-7D31-41A2-AA26-DFFBE9A602A3}"/>
              </a:ext>
            </a:extLst>
          </p:cNvPr>
          <p:cNvSpPr txBox="1"/>
          <p:nvPr/>
        </p:nvSpPr>
        <p:spPr>
          <a:xfrm>
            <a:off x="25651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83DE26-0B2D-819F-746F-90951C862D2B}"/>
              </a:ext>
            </a:extLst>
          </p:cNvPr>
          <p:cNvSpPr txBox="1"/>
          <p:nvPr/>
        </p:nvSpPr>
        <p:spPr>
          <a:xfrm>
            <a:off x="64894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2848F2-37FF-554D-A38D-3B70E3099FB6}"/>
              </a:ext>
            </a:extLst>
          </p:cNvPr>
          <p:cNvSpPr txBox="1"/>
          <p:nvPr/>
        </p:nvSpPr>
        <p:spPr>
          <a:xfrm>
            <a:off x="10413775" y="4794388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9">
            <a:extLst>
              <a:ext uri="{FF2B5EF4-FFF2-40B4-BE49-F238E27FC236}">
                <a16:creationId xmlns:a16="http://schemas.microsoft.com/office/drawing/2014/main" id="{4455B160-E74F-4B9B-AFA3-7BB716CDB2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704" y="1745287"/>
            <a:ext cx="7537781" cy="4563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D91F9D9-56E2-430E-A6D4-108351D3C8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20" y="3841785"/>
            <a:ext cx="150965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EBFDE76-096D-40AD-878F-8119D37265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752" y="4998655"/>
            <a:ext cx="1509655" cy="126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E193FA-B16A-2055-5993-A5D32BD80A85}"/>
              </a:ext>
            </a:extLst>
          </p:cNvPr>
          <p:cNvSpPr txBox="1"/>
          <p:nvPr/>
        </p:nvSpPr>
        <p:spPr>
          <a:xfrm>
            <a:off x="1228928" y="798710"/>
            <a:ext cx="987722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哪几只蝴蝶通过平移能与图形</a:t>
            </a:r>
            <a:r>
              <a:rPr lang="en-US" altLang="zh-CN" sz="3600" b="1" dirty="0">
                <a:latin typeface="Times New Roman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latin typeface="Times New Roman"/>
                <a:ea typeface="黑体" panose="02010609060101010101" pitchFamily="49" charset="-122"/>
              </a:rPr>
              <a:t>重合？涂一涂。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A4DE67-A9FF-8768-EDE7-5CCFF7D2E458}"/>
              </a:ext>
            </a:extLst>
          </p:cNvPr>
          <p:cNvSpPr txBox="1"/>
          <p:nvPr/>
        </p:nvSpPr>
        <p:spPr>
          <a:xfrm>
            <a:off x="741805" y="7987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770388-B8CD-4FC6-3B33-C16C56A32B71}"/>
              </a:ext>
            </a:extLst>
          </p:cNvPr>
          <p:cNvSpPr txBox="1"/>
          <p:nvPr/>
        </p:nvSpPr>
        <p:spPr>
          <a:xfrm>
            <a:off x="8360467" y="394760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P26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93404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EEAB45-53F3-284A-3E39-A4AEB80690E4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FE540FA-4046-40B1-A0FD-FFAC89DCCBFD}"/>
              </a:ext>
            </a:extLst>
          </p:cNvPr>
          <p:cNvSpPr/>
          <p:nvPr/>
        </p:nvSpPr>
        <p:spPr>
          <a:xfrm>
            <a:off x="914400" y="1325577"/>
            <a:ext cx="9431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物体或图形沿直线运动的现象叫作</a:t>
            </a:r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平移</a:t>
            </a:r>
            <a:r>
              <a:rPr lang="zh-CN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42">
            <a:extLst>
              <a:ext uri="{FF2B5EF4-FFF2-40B4-BE49-F238E27FC236}">
                <a16:creationId xmlns:a16="http://schemas.microsoft.com/office/drawing/2014/main" id="{E4CCCD83-FC8F-4E71-A16C-F256F39356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27" y="2350585"/>
            <a:ext cx="1704504" cy="93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4">
            <a:extLst>
              <a:ext uri="{FF2B5EF4-FFF2-40B4-BE49-F238E27FC236}">
                <a16:creationId xmlns:a16="http://schemas.microsoft.com/office/drawing/2014/main" id="{685098CA-3F6F-4FA2-8A79-3F1CA9950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454" y="2206705"/>
            <a:ext cx="1630364" cy="11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DEFEC98-7AFF-4569-9D84-C87581C8DB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85" y="2176590"/>
            <a:ext cx="1783316" cy="122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6C31FA9A-74E0-4D9F-A1E4-D69D24EDD03C}"/>
              </a:ext>
            </a:extLst>
          </p:cNvPr>
          <p:cNvSpPr/>
          <p:nvPr/>
        </p:nvSpPr>
        <p:spPr>
          <a:xfrm>
            <a:off x="914400" y="3935508"/>
            <a:ext cx="1112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物体或图形绕着一个点或者一个轴转动的现象叫作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FC9C43C-421C-42CC-B12E-B506FDA1B1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508" y="5043020"/>
            <a:ext cx="1617327" cy="1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6">
            <a:extLst>
              <a:ext uri="{FF2B5EF4-FFF2-40B4-BE49-F238E27FC236}">
                <a16:creationId xmlns:a16="http://schemas.microsoft.com/office/drawing/2014/main" id="{B50756A2-CFB1-40BE-A359-468ECF651B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561" y="4863796"/>
            <a:ext cx="1404436" cy="154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48">
            <a:extLst>
              <a:ext uri="{FF2B5EF4-FFF2-40B4-BE49-F238E27FC236}">
                <a16:creationId xmlns:a16="http://schemas.microsoft.com/office/drawing/2014/main" id="{4CCFD525-C81E-4A68-A69C-DF041C9199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45" y="5186394"/>
            <a:ext cx="1204579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3">
            <a:extLst>
              <a:ext uri="{FF2B5EF4-FFF2-40B4-BE49-F238E27FC236}">
                <a16:creationId xmlns:a16="http://schemas.microsoft.com/office/drawing/2014/main" id="{20BDE566-BBB5-4350-A000-6716705CB03D}"/>
              </a:ext>
            </a:extLst>
          </p:cNvPr>
          <p:cNvSpPr/>
          <p:nvPr/>
        </p:nvSpPr>
        <p:spPr>
          <a:xfrm>
            <a:off x="542925" y="3841326"/>
            <a:ext cx="9372600" cy="2568860"/>
          </a:xfrm>
          <a:prstGeom prst="roundRect">
            <a:avLst/>
          </a:prstGeom>
          <a:noFill/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平移时，物体的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都没有改变，只是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发生了变化。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旋转时，物体的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形状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都没有发生变化，只有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自身方向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发生了变化。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F56F32A-DD24-4E84-A467-C4C8912FDA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37"/>
          <a:stretch/>
        </p:blipFill>
        <p:spPr>
          <a:xfrm>
            <a:off x="10070730" y="3894673"/>
            <a:ext cx="2368050" cy="2963327"/>
          </a:xfrm>
          <a:prstGeom prst="rect">
            <a:avLst/>
          </a:prstGeom>
        </p:spPr>
      </p:pic>
      <p:pic>
        <p:nvPicPr>
          <p:cNvPr id="9" name="图片 42">
            <a:extLst>
              <a:ext uri="{FF2B5EF4-FFF2-40B4-BE49-F238E27FC236}">
                <a16:creationId xmlns:a16="http://schemas.microsoft.com/office/drawing/2014/main" id="{D5B82A80-1559-4428-0D28-3E5BE85769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527" y="493210"/>
            <a:ext cx="1704504" cy="93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4">
            <a:extLst>
              <a:ext uri="{FF2B5EF4-FFF2-40B4-BE49-F238E27FC236}">
                <a16:creationId xmlns:a16="http://schemas.microsoft.com/office/drawing/2014/main" id="{46838E4D-4DCA-F8AE-9130-DBC878ED9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454" y="349330"/>
            <a:ext cx="1630364" cy="11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4D0FF8A-BA14-EE20-FECA-F1DF6DB193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085" y="319215"/>
            <a:ext cx="1783316" cy="122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268FFD3-EB23-05BF-F829-94460DA796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508" y="2042645"/>
            <a:ext cx="1617327" cy="1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6">
            <a:extLst>
              <a:ext uri="{FF2B5EF4-FFF2-40B4-BE49-F238E27FC236}">
                <a16:creationId xmlns:a16="http://schemas.microsoft.com/office/drawing/2014/main" id="{191FCA40-1994-9AB9-3610-2E8950CB0F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561" y="1863421"/>
            <a:ext cx="1404436" cy="1540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8">
            <a:extLst>
              <a:ext uri="{FF2B5EF4-FFF2-40B4-BE49-F238E27FC236}">
                <a16:creationId xmlns:a16="http://schemas.microsoft.com/office/drawing/2014/main" id="{A9415ADC-3788-E499-8B25-B1FE76ECE9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45" y="2186019"/>
            <a:ext cx="1204579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67ACD5F-6013-A913-AF65-E0ECBFB2280F}"/>
              </a:ext>
            </a:extLst>
          </p:cNvPr>
          <p:cNvCxnSpPr>
            <a:cxnSpLocks/>
          </p:cNvCxnSpPr>
          <p:nvPr/>
        </p:nvCxnSpPr>
        <p:spPr>
          <a:xfrm>
            <a:off x="0" y="1724025"/>
            <a:ext cx="12192000" cy="0"/>
          </a:xfrm>
          <a:prstGeom prst="line">
            <a:avLst/>
          </a:prstGeom>
          <a:ln w="19050">
            <a:solidFill>
              <a:srgbClr val="8EC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D14C517-8014-C7CC-E88D-17BBFF5BE587}"/>
              </a:ext>
            </a:extLst>
          </p:cNvPr>
          <p:cNvCxnSpPr>
            <a:cxnSpLocks/>
          </p:cNvCxnSpPr>
          <p:nvPr/>
        </p:nvCxnSpPr>
        <p:spPr>
          <a:xfrm>
            <a:off x="0" y="3514725"/>
            <a:ext cx="12192000" cy="0"/>
          </a:xfrm>
          <a:prstGeom prst="line">
            <a:avLst/>
          </a:prstGeom>
          <a:ln w="19050">
            <a:solidFill>
              <a:srgbClr val="8EC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16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BD502E8-FDF2-D342-16BC-6E3ABF5B298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</a:p>
        </p:txBody>
      </p:sp>
      <p:pic>
        <p:nvPicPr>
          <p:cNvPr id="1026" name="Picture 2" descr="https://gimg2.baidu.com/image_search/src=http%3A%2F%2F5b0988e595225.cdn.sohucs.com%2Fq_70%2Cc_zoom%2Cw_640%2Fimages%2F20181226%2F9eb1eb8ff5db49549a80272867d11a63.gif&amp;refer=http%3A%2F%2F5b0988e595225.cdn.sohucs.com&amp;app=2002&amp;size=f9999,10000&amp;q=a80&amp;n=0&amp;g=0n&amp;fmt=jpeg?sec=1632280489&amp;t=0d1a5ec430db6bc45af9a8b852215c19">
            <a:extLst>
              <a:ext uri="{FF2B5EF4-FFF2-40B4-BE49-F238E27FC236}">
                <a16:creationId xmlns:a16="http://schemas.microsoft.com/office/drawing/2014/main" id="{41C6B2AF-4218-41B6-B204-0A728DB944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045" y="1277544"/>
            <a:ext cx="4150747" cy="2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>
            <a:extLst>
              <a:ext uri="{FF2B5EF4-FFF2-40B4-BE49-F238E27FC236}">
                <a16:creationId xmlns:a16="http://schemas.microsoft.com/office/drawing/2014/main" id="{F124F95C-68F2-414C-B0B3-B5260A998D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565" y="1277544"/>
            <a:ext cx="3297657" cy="24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gimg2.baidu.com/image_search/src=http%3A%2F%2Fn.sinaimg.cn%2Fsinacn13%2F618%2Fw320h298%2F20180603%2Fa5f3-hcmurvf8159300.gif&amp;refer=http%3A%2F%2Fn.sinaimg.cn&amp;app=2002&amp;size=f9999,10000&amp;q=a80&amp;n=0&amp;g=0n&amp;fmt=jpeg?sec=1632283045&amp;t=cfd354f882697fb6d63950130571dd53">
            <a:extLst>
              <a:ext uri="{FF2B5EF4-FFF2-40B4-BE49-F238E27FC236}">
                <a16:creationId xmlns:a16="http://schemas.microsoft.com/office/drawing/2014/main" id="{731D0ECE-B7AD-4CDE-B5D2-990C07D2DCA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79" y="1277544"/>
            <a:ext cx="2654496" cy="24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>
            <a:extLst>
              <a:ext uri="{FF2B5EF4-FFF2-40B4-BE49-F238E27FC236}">
                <a16:creationId xmlns:a16="http://schemas.microsoft.com/office/drawing/2014/main" id="{37BA7F1D-3965-4635-A3E2-AB4ADE9C4B2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262" y="4028296"/>
            <a:ext cx="1856340" cy="244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>
            <a:extLst>
              <a:ext uri="{FF2B5EF4-FFF2-40B4-BE49-F238E27FC236}">
                <a16:creationId xmlns:a16="http://schemas.microsoft.com/office/drawing/2014/main" id="{D4E20FF7-DBAB-4F5B-B3C1-D1AC43BFD9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53" y="3956928"/>
            <a:ext cx="3447065" cy="258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gimg2.baidu.com/image_search/src=http%3A%2F%2Fwww.hbhtmk.cn%2FUpLoadImg%2FEdit%2Fimage%2F20170911%2F20170911165857_7519.gif&amp;refer=http%3A%2F%2Fwww.hbhtmk.cn&amp;app=2002&amp;size=f9999,10000&amp;q=a80&amp;n=0&amp;g=0n&amp;fmt=jpeg?sec=1632293245&amp;t=55326635124b3273eb3c2f74a3b79eeb">
            <a:extLst>
              <a:ext uri="{FF2B5EF4-FFF2-40B4-BE49-F238E27FC236}">
                <a16:creationId xmlns:a16="http://schemas.microsoft.com/office/drawing/2014/main" id="{CB61C067-F64D-45B9-B27E-C084AA1858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385" y="3987468"/>
            <a:ext cx="3469708" cy="252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82FFE60D-717D-4019-870E-CFE5D77B5D3C}"/>
              </a:ext>
            </a:extLst>
          </p:cNvPr>
          <p:cNvCxnSpPr/>
          <p:nvPr/>
        </p:nvCxnSpPr>
        <p:spPr>
          <a:xfrm flipV="1">
            <a:off x="2912627" y="161076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200D1B02-EAB2-40F2-A671-5E4FF36D47D9}"/>
              </a:ext>
            </a:extLst>
          </p:cNvPr>
          <p:cNvCxnSpPr>
            <a:cxnSpLocks/>
          </p:cNvCxnSpPr>
          <p:nvPr/>
        </p:nvCxnSpPr>
        <p:spPr>
          <a:xfrm rot="16200000" flipV="1">
            <a:off x="5891363" y="299783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弧形 24">
            <a:extLst>
              <a:ext uri="{FF2B5EF4-FFF2-40B4-BE49-F238E27FC236}">
                <a16:creationId xmlns:a16="http://schemas.microsoft.com/office/drawing/2014/main" id="{B87B2E01-6489-4DA7-982E-DE658DCB35CE}"/>
              </a:ext>
            </a:extLst>
          </p:cNvPr>
          <p:cNvSpPr/>
          <p:nvPr/>
        </p:nvSpPr>
        <p:spPr>
          <a:xfrm rot="20055796" flipH="1">
            <a:off x="8831597" y="1353427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D34F4066-D443-42E1-B375-E20D22C6A2C8}"/>
              </a:ext>
            </a:extLst>
          </p:cNvPr>
          <p:cNvCxnSpPr>
            <a:cxnSpLocks/>
          </p:cNvCxnSpPr>
          <p:nvPr/>
        </p:nvCxnSpPr>
        <p:spPr>
          <a:xfrm rot="16200000" flipV="1">
            <a:off x="2464235" y="5645676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965FB772-E21A-4F8D-99B9-5DB3D2C6858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981684" y="5645676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>
            <a:extLst>
              <a:ext uri="{FF2B5EF4-FFF2-40B4-BE49-F238E27FC236}">
                <a16:creationId xmlns:a16="http://schemas.microsoft.com/office/drawing/2014/main" id="{CE3B5897-CBB1-4355-94A9-AC4794B5FB42}"/>
              </a:ext>
            </a:extLst>
          </p:cNvPr>
          <p:cNvSpPr/>
          <p:nvPr/>
        </p:nvSpPr>
        <p:spPr>
          <a:xfrm rot="2999650">
            <a:off x="5893730" y="4261110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5BCA07C0-6CF1-4EE0-9CA7-7F4F90EA8E3B}"/>
              </a:ext>
            </a:extLst>
          </p:cNvPr>
          <p:cNvSpPr/>
          <p:nvPr/>
        </p:nvSpPr>
        <p:spPr>
          <a:xfrm rot="437591">
            <a:off x="8441268" y="4313659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664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4671E1B-06ED-02BE-C608-B34F46C93882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</a:p>
        </p:txBody>
      </p:sp>
      <p:pic>
        <p:nvPicPr>
          <p:cNvPr id="12" name="图片 42">
            <a:extLst>
              <a:ext uri="{FF2B5EF4-FFF2-40B4-BE49-F238E27FC236}">
                <a16:creationId xmlns:a16="http://schemas.microsoft.com/office/drawing/2014/main" id="{4718FEC6-BC6E-43D4-B70E-46ABC9B88E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87" y="2006610"/>
            <a:ext cx="2211940" cy="12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D836843-D6B7-4E29-A076-B910CEEE6D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81" y="1789688"/>
            <a:ext cx="1956968" cy="16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4">
            <a:extLst>
              <a:ext uri="{FF2B5EF4-FFF2-40B4-BE49-F238E27FC236}">
                <a16:creationId xmlns:a16="http://schemas.microsoft.com/office/drawing/2014/main" id="{7900B3C9-3314-431B-A1C9-63BA8C8ED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502" y="1839630"/>
            <a:ext cx="2170014" cy="154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6">
            <a:extLst>
              <a:ext uri="{FF2B5EF4-FFF2-40B4-BE49-F238E27FC236}">
                <a16:creationId xmlns:a16="http://schemas.microsoft.com/office/drawing/2014/main" id="{33BAB5EE-7537-4F23-9FBA-407D142DC1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65" y="3471475"/>
            <a:ext cx="1699368" cy="186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CBA1FAE-D4AC-43BF-82A7-D168896B3D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40" y="3589761"/>
            <a:ext cx="2373595" cy="16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8">
            <a:extLst>
              <a:ext uri="{FF2B5EF4-FFF2-40B4-BE49-F238E27FC236}">
                <a16:creationId xmlns:a16="http://schemas.microsoft.com/office/drawing/2014/main" id="{E6EECF01-2ECC-49B2-B85C-3D59800CE4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978" y="3511949"/>
            <a:ext cx="1763623" cy="1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DE78552-06F4-DCE3-10DD-3ED493C0CDB4}"/>
              </a:ext>
            </a:extLst>
          </p:cNvPr>
          <p:cNvGrpSpPr/>
          <p:nvPr/>
        </p:nvGrpSpPr>
        <p:grpSpPr>
          <a:xfrm>
            <a:off x="444326" y="1089025"/>
            <a:ext cx="11299825" cy="692150"/>
            <a:chOff x="1087" y="7182"/>
            <a:chExt cx="17795" cy="1090"/>
          </a:xfrm>
        </p:grpSpPr>
        <p:sp>
          <p:nvSpPr>
            <p:cNvPr id="10" name="标题 1">
              <a:extLst>
                <a:ext uri="{FF2B5EF4-FFF2-40B4-BE49-F238E27FC236}">
                  <a16:creationId xmlns:a16="http://schemas.microsoft.com/office/drawing/2014/main" id="{C46D3CA5-0989-765B-DA2C-2BC612B13ACF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7073" cy="1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它们都是怎么运动的？你能按运动方式把它们分成两类吗？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1367144-0B33-346B-D2F3-F120CA3CB880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8DAF84A-8E93-F800-0182-063C0926DDA2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任意多边形: 形状 18">
                <a:extLst>
                  <a:ext uri="{FF2B5EF4-FFF2-40B4-BE49-F238E27FC236}">
                    <a16:creationId xmlns:a16="http://schemas.microsoft.com/office/drawing/2014/main" id="{03246206-0DCD-8AD9-2644-DAC7ADC1E8DA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F8D634B-1390-B328-A3E2-1342B176876C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5544E2F-D612-9647-6988-ED4500998EA6}"/>
              </a:ext>
            </a:extLst>
          </p:cNvPr>
          <p:cNvSpPr txBox="1"/>
          <p:nvPr/>
        </p:nvSpPr>
        <p:spPr>
          <a:xfrm>
            <a:off x="1400176" y="5353442"/>
            <a:ext cx="9391650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用手模拟上面物体的运动方式，感受这些运动方式有哪些不同的感觉。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2D89E-0F85-1952-15B4-AD1ACF80A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2">
            <a:extLst>
              <a:ext uri="{FF2B5EF4-FFF2-40B4-BE49-F238E27FC236}">
                <a16:creationId xmlns:a16="http://schemas.microsoft.com/office/drawing/2014/main" id="{846D0642-09EA-FC26-B34E-71DBA6E714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87" y="1377960"/>
            <a:ext cx="2211940" cy="121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1240CAA-5E5C-FD6F-1C60-EA827B81AE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81" y="1161038"/>
            <a:ext cx="1956968" cy="16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4">
            <a:extLst>
              <a:ext uri="{FF2B5EF4-FFF2-40B4-BE49-F238E27FC236}">
                <a16:creationId xmlns:a16="http://schemas.microsoft.com/office/drawing/2014/main" id="{C863BEC8-8A4B-08A0-1AEF-5161F79FB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139" y="1281294"/>
            <a:ext cx="1972740" cy="140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46">
            <a:extLst>
              <a:ext uri="{FF2B5EF4-FFF2-40B4-BE49-F238E27FC236}">
                <a16:creationId xmlns:a16="http://schemas.microsoft.com/office/drawing/2014/main" id="{6DEBEC97-735F-DD54-1F30-50B6595862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65" y="3198307"/>
            <a:ext cx="1699368" cy="186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AEEDE17-A77F-6D35-A939-E7E7F6F079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140" y="3316593"/>
            <a:ext cx="2373595" cy="16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8">
            <a:extLst>
              <a:ext uri="{FF2B5EF4-FFF2-40B4-BE49-F238E27FC236}">
                <a16:creationId xmlns:a16="http://schemas.microsoft.com/office/drawing/2014/main" id="{E32D5C2F-64C9-247F-8D5C-196CFC4725D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978" y="3238781"/>
            <a:ext cx="1763623" cy="1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7553F8-70BB-5D82-DB27-5D7C9B8BF8E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" y="1018993"/>
            <a:ext cx="2411245" cy="1685531"/>
          </a:xfrm>
          <a:prstGeom prst="rect">
            <a:avLst/>
          </a:prstGeom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6DD8EEF2-0657-09C0-5309-AC309F6CBDB1}"/>
              </a:ext>
            </a:extLst>
          </p:cNvPr>
          <p:cNvCxnSpPr/>
          <p:nvPr/>
        </p:nvCxnSpPr>
        <p:spPr>
          <a:xfrm flipV="1">
            <a:off x="3857948" y="1418543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>
            <a:extLst>
              <a:ext uri="{FF2B5EF4-FFF2-40B4-BE49-F238E27FC236}">
                <a16:creationId xmlns:a16="http://schemas.microsoft.com/office/drawing/2014/main" id="{EDA47679-EDE2-BED9-703A-93C1B2C9CB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07" y="932666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弧形 22">
            <a:extLst>
              <a:ext uri="{FF2B5EF4-FFF2-40B4-BE49-F238E27FC236}">
                <a16:creationId xmlns:a16="http://schemas.microsoft.com/office/drawing/2014/main" id="{4B4E9058-7A9B-FD31-07F7-8F9904E9E3A1}"/>
              </a:ext>
            </a:extLst>
          </p:cNvPr>
          <p:cNvSpPr/>
          <p:nvPr/>
        </p:nvSpPr>
        <p:spPr>
          <a:xfrm rot="20055796" flipH="1">
            <a:off x="5119628" y="98435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2050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>
            <a:extLst>
              <a:ext uri="{FF2B5EF4-FFF2-40B4-BE49-F238E27FC236}">
                <a16:creationId xmlns:a16="http://schemas.microsoft.com/office/drawing/2014/main" id="{A87AB45E-C10E-E0E2-577B-FB3D4CA2D5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083" y="724740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2F48EEF8-5EF5-54B3-20A6-513F4E8AAC37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892153" y="244964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>
            <a:extLst>
              <a:ext uri="{FF2B5EF4-FFF2-40B4-BE49-F238E27FC236}">
                <a16:creationId xmlns:a16="http://schemas.microsoft.com/office/drawing/2014/main" id="{DE5A021A-94FB-188E-B707-43A5B68334B5}"/>
              </a:ext>
            </a:extLst>
          </p:cNvPr>
          <p:cNvSpPr/>
          <p:nvPr/>
        </p:nvSpPr>
        <p:spPr>
          <a:xfrm rot="2999650">
            <a:off x="2303156" y="3267323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FCE3724-BAC0-6B67-073A-C7A0D016382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21" y="3283722"/>
            <a:ext cx="2369857" cy="1825868"/>
          </a:xfrm>
          <a:prstGeom prst="rect">
            <a:avLst/>
          </a:prstGeom>
        </p:spPr>
      </p:pic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E0BF287A-4279-A464-6358-4A1419DFEFCF}"/>
              </a:ext>
            </a:extLst>
          </p:cNvPr>
          <p:cNvCxnSpPr>
            <a:cxnSpLocks/>
          </p:cNvCxnSpPr>
          <p:nvPr/>
        </p:nvCxnSpPr>
        <p:spPr>
          <a:xfrm rot="16200000" flipV="1">
            <a:off x="6290707" y="4650142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>
            <a:extLst>
              <a:ext uri="{FF2B5EF4-FFF2-40B4-BE49-F238E27FC236}">
                <a16:creationId xmlns:a16="http://schemas.microsoft.com/office/drawing/2014/main" id="{504BF275-BF95-4DD6-863A-3AB8F8905F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676" y="2781655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弧形 35">
            <a:extLst>
              <a:ext uri="{FF2B5EF4-FFF2-40B4-BE49-F238E27FC236}">
                <a16:creationId xmlns:a16="http://schemas.microsoft.com/office/drawing/2014/main" id="{50F3955C-0644-2B8A-8D97-00B5ADDCF403}"/>
              </a:ext>
            </a:extLst>
          </p:cNvPr>
          <p:cNvSpPr/>
          <p:nvPr/>
        </p:nvSpPr>
        <p:spPr>
          <a:xfrm rot="2752348">
            <a:off x="9714354" y="3556404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38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>
            <a:extLst>
              <a:ext uri="{FF2B5EF4-FFF2-40B4-BE49-F238E27FC236}">
                <a16:creationId xmlns:a16="http://schemas.microsoft.com/office/drawing/2014/main" id="{4F5F6D22-3E9A-E6F5-DC60-6A3C333445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191" y="3170374"/>
            <a:ext cx="1534165" cy="201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7">
            <a:extLst>
              <a:ext uri="{FF2B5EF4-FFF2-40B4-BE49-F238E27FC236}">
                <a16:creationId xmlns:a16="http://schemas.microsoft.com/office/drawing/2014/main" id="{DACB225B-EAC9-4888-8EE7-86E42CDAB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0684" y="5363800"/>
            <a:ext cx="3462856" cy="992251"/>
          </a:xfrm>
          <a:prstGeom prst="wedgeRoundRectCallout">
            <a:avLst>
              <a:gd name="adj1" fmla="val -55502"/>
              <a:gd name="adj2" fmla="val -3599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方向盘、风车和表针都在转动。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0102D87-2A3B-4F61-8C3E-37CBE8B79D6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127" y="4315697"/>
            <a:ext cx="1173061" cy="23057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214AE3B-EF2F-4041-9F5D-377ACD34409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80807" y="4474986"/>
            <a:ext cx="1625140" cy="2176527"/>
          </a:xfrm>
          <a:prstGeom prst="rect">
            <a:avLst/>
          </a:prstGeom>
        </p:spPr>
      </p:pic>
      <p:sp>
        <p:nvSpPr>
          <p:cNvPr id="30" name="AutoShape 27">
            <a:extLst>
              <a:ext uri="{FF2B5EF4-FFF2-40B4-BE49-F238E27FC236}">
                <a16:creationId xmlns:a16="http://schemas.microsoft.com/office/drawing/2014/main" id="{DF42CBF3-D940-4532-ACEA-A88549537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5810" y="5381914"/>
            <a:ext cx="3165177" cy="992251"/>
          </a:xfrm>
          <a:prstGeom prst="wedgeRoundRectCallout">
            <a:avLst>
              <a:gd name="adj1" fmla="val 60431"/>
              <a:gd name="adj2" fmla="val -28975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b="1" kern="0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国旗、推拉窗和箱子都在移动。</a:t>
            </a:r>
          </a:p>
        </p:txBody>
      </p:sp>
    </p:spTree>
    <p:extLst>
      <p:ext uri="{BB962C8B-B14F-4D97-AF65-F5344CB8AC3E}">
        <p14:creationId xmlns:p14="http://schemas.microsoft.com/office/powerpoint/2010/main" val="2110261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72F75-1A41-1BDE-1656-00A00485B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5654F05-D848-37EE-9749-5CB6F162279D}"/>
              </a:ext>
            </a:extLst>
          </p:cNvPr>
          <p:cNvGrpSpPr/>
          <p:nvPr/>
        </p:nvGrpSpPr>
        <p:grpSpPr>
          <a:xfrm>
            <a:off x="914226" y="177528"/>
            <a:ext cx="3429000" cy="717550"/>
            <a:chOff x="1087" y="7187"/>
            <a:chExt cx="5400" cy="1130"/>
          </a:xfrm>
        </p:grpSpPr>
        <p:sp>
          <p:nvSpPr>
            <p:cNvPr id="32" name="标题 1">
              <a:extLst>
                <a:ext uri="{FF2B5EF4-FFF2-40B4-BE49-F238E27FC236}">
                  <a16:creationId xmlns:a16="http://schemas.microsoft.com/office/drawing/2014/main" id="{CDD7E24D-F226-32D1-811A-8A8CAFB39CDE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89" y="7187"/>
              <a:ext cx="4598" cy="1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认一认。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26CF845-7283-6BF3-1D5D-2DC35EA0C10F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920B14C-488B-6CDE-BA59-0DC12D97F0CE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任意多边形: 形状 18">
                <a:extLst>
                  <a:ext uri="{FF2B5EF4-FFF2-40B4-BE49-F238E27FC236}">
                    <a16:creationId xmlns:a16="http://schemas.microsoft.com/office/drawing/2014/main" id="{AAAEF518-81E0-29B4-0C11-6F07A9275DC5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D2C1CBD-490A-1CFB-F6CC-55B348DEB300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620D30A4-8AE1-0FF6-7931-70221E5E88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96" y="1018993"/>
            <a:ext cx="2411245" cy="1685531"/>
          </a:xfrm>
          <a:prstGeom prst="rect">
            <a:avLst/>
          </a:prstGeom>
        </p:spPr>
      </p:pic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204D8142-B81E-46A4-1E2D-0453C2D8BEC4}"/>
              </a:ext>
            </a:extLst>
          </p:cNvPr>
          <p:cNvCxnSpPr/>
          <p:nvPr/>
        </p:nvCxnSpPr>
        <p:spPr>
          <a:xfrm flipV="1">
            <a:off x="3857948" y="1418543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>
            <a:extLst>
              <a:ext uri="{FF2B5EF4-FFF2-40B4-BE49-F238E27FC236}">
                <a16:creationId xmlns:a16="http://schemas.microsoft.com/office/drawing/2014/main" id="{5B2B8C3E-79D6-3A75-122E-5400ADF3C6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07" y="932666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弧形 44">
            <a:extLst>
              <a:ext uri="{FF2B5EF4-FFF2-40B4-BE49-F238E27FC236}">
                <a16:creationId xmlns:a16="http://schemas.microsoft.com/office/drawing/2014/main" id="{90F4A141-7B9A-F63E-4C1A-B9D325F498C7}"/>
              </a:ext>
            </a:extLst>
          </p:cNvPr>
          <p:cNvSpPr/>
          <p:nvPr/>
        </p:nvSpPr>
        <p:spPr>
          <a:xfrm rot="20055796" flipH="1">
            <a:off x="5119628" y="98435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6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>
            <a:extLst>
              <a:ext uri="{FF2B5EF4-FFF2-40B4-BE49-F238E27FC236}">
                <a16:creationId xmlns:a16="http://schemas.microsoft.com/office/drawing/2014/main" id="{21657FBA-64B4-A265-95D4-E3450AD24FA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083" y="724740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86A86380-5D59-8D2A-96DA-F80B837E959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892153" y="2449640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弧形 47">
            <a:extLst>
              <a:ext uri="{FF2B5EF4-FFF2-40B4-BE49-F238E27FC236}">
                <a16:creationId xmlns:a16="http://schemas.microsoft.com/office/drawing/2014/main" id="{25EE48B0-C818-8194-CB61-2AC835794B6E}"/>
              </a:ext>
            </a:extLst>
          </p:cNvPr>
          <p:cNvSpPr/>
          <p:nvPr/>
        </p:nvSpPr>
        <p:spPr>
          <a:xfrm rot="2999650">
            <a:off x="2303156" y="3267323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BA3675C1-B2D6-44DE-B19D-4CDDFD39CD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21" y="3283722"/>
            <a:ext cx="2369857" cy="1825868"/>
          </a:xfrm>
          <a:prstGeom prst="rect">
            <a:avLst/>
          </a:prstGeom>
        </p:spPr>
      </p:pic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D9707539-FC89-035B-B72F-0384EB309E14}"/>
              </a:ext>
            </a:extLst>
          </p:cNvPr>
          <p:cNvCxnSpPr>
            <a:cxnSpLocks/>
          </p:cNvCxnSpPr>
          <p:nvPr/>
        </p:nvCxnSpPr>
        <p:spPr>
          <a:xfrm rot="16200000" flipV="1">
            <a:off x="6290707" y="4650142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>
            <a:extLst>
              <a:ext uri="{FF2B5EF4-FFF2-40B4-BE49-F238E27FC236}">
                <a16:creationId xmlns:a16="http://schemas.microsoft.com/office/drawing/2014/main" id="{9A3AD2C1-C965-4042-EA2B-EEA00175B07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676" y="2781655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弧形 51">
            <a:extLst>
              <a:ext uri="{FF2B5EF4-FFF2-40B4-BE49-F238E27FC236}">
                <a16:creationId xmlns:a16="http://schemas.microsoft.com/office/drawing/2014/main" id="{D80A1AFA-380E-90D1-E1B5-B28E511CEAFB}"/>
              </a:ext>
            </a:extLst>
          </p:cNvPr>
          <p:cNvSpPr/>
          <p:nvPr/>
        </p:nvSpPr>
        <p:spPr>
          <a:xfrm rot="2752348">
            <a:off x="9714354" y="3556404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pic>
        <p:nvPicPr>
          <p:cNvPr id="5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>
            <a:extLst>
              <a:ext uri="{FF2B5EF4-FFF2-40B4-BE49-F238E27FC236}">
                <a16:creationId xmlns:a16="http://schemas.microsoft.com/office/drawing/2014/main" id="{2F97E6B4-85CD-8FC1-34E2-80ECE47043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191" y="3170374"/>
            <a:ext cx="1534165" cy="201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62497FC7-336A-E1E9-1E04-E11EFC488493}"/>
              </a:ext>
            </a:extLst>
          </p:cNvPr>
          <p:cNvSpPr txBox="1"/>
          <p:nvPr/>
        </p:nvSpPr>
        <p:spPr>
          <a:xfrm>
            <a:off x="1143002" y="5324867"/>
            <a:ext cx="9905998" cy="130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说一说。这些运动方式都有哪些特点？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130000"/>
              </a:lnSpc>
              <a:buAutoNum type="arabicPeriod"/>
            </a:pP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分一分。将上面现象进行分类，分类的依据是什么？</a:t>
            </a:r>
          </a:p>
        </p:txBody>
      </p:sp>
    </p:spTree>
    <p:extLst>
      <p:ext uri="{BB962C8B-B14F-4D97-AF65-F5344CB8AC3E}">
        <p14:creationId xmlns:p14="http://schemas.microsoft.com/office/powerpoint/2010/main" val="236425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B92D563-8DCB-46A6-9991-4183F8A567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04" y="1305382"/>
            <a:ext cx="2411245" cy="1685531"/>
          </a:xfrm>
          <a:prstGeom prst="rect">
            <a:avLst/>
          </a:prstGeom>
        </p:spPr>
      </p:pic>
      <p:pic>
        <p:nvPicPr>
          <p:cNvPr id="11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>
            <a:extLst>
              <a:ext uri="{FF2B5EF4-FFF2-40B4-BE49-F238E27FC236}">
                <a16:creationId xmlns:a16="http://schemas.microsoft.com/office/drawing/2014/main" id="{B68728B3-AFEF-4E20-9E60-61C49C4ED5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18" y="3918525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>
            <a:extLst>
              <a:ext uri="{FF2B5EF4-FFF2-40B4-BE49-F238E27FC236}">
                <a16:creationId xmlns:a16="http://schemas.microsoft.com/office/drawing/2014/main" id="{B60FD2B4-2AFC-481E-A948-D688ED1932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90" y="969147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>
            <a:extLst>
              <a:ext uri="{FF2B5EF4-FFF2-40B4-BE49-F238E27FC236}">
                <a16:creationId xmlns:a16="http://schemas.microsoft.com/office/drawing/2014/main" id="{9A79D8C2-1859-450F-8E76-B2087F89B44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5" y="3737366"/>
            <a:ext cx="1687582" cy="22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3BE040F-9398-4117-80A8-A67E416AF1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36" y="1066333"/>
            <a:ext cx="2606843" cy="2008455"/>
          </a:xfrm>
          <a:prstGeom prst="rect">
            <a:avLst/>
          </a:prstGeom>
        </p:spPr>
      </p:pic>
      <p:pic>
        <p:nvPicPr>
          <p:cNvPr id="6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>
            <a:extLst>
              <a:ext uri="{FF2B5EF4-FFF2-40B4-BE49-F238E27FC236}">
                <a16:creationId xmlns:a16="http://schemas.microsoft.com/office/drawing/2014/main" id="{6464651A-8085-4CE4-BD80-4D1CBD12DD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384" y="3554967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8BB2DAEE-CAC7-4371-8CEE-008B120B1149}"/>
              </a:ext>
            </a:extLst>
          </p:cNvPr>
          <p:cNvCxnSpPr/>
          <p:nvPr/>
        </p:nvCxnSpPr>
        <p:spPr>
          <a:xfrm flipV="1">
            <a:off x="3728656" y="158225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>
            <a:extLst>
              <a:ext uri="{FF2B5EF4-FFF2-40B4-BE49-F238E27FC236}">
                <a16:creationId xmlns:a16="http://schemas.microsoft.com/office/drawing/2014/main" id="{582692A7-F305-4CA3-8CA4-8AFDA85253DC}"/>
              </a:ext>
            </a:extLst>
          </p:cNvPr>
          <p:cNvSpPr/>
          <p:nvPr/>
        </p:nvSpPr>
        <p:spPr>
          <a:xfrm rot="2999650">
            <a:off x="2173863" y="374536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89D4C77B-50AD-4918-8DEB-58B7E61EC0A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762861" y="280834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19">
            <a:extLst>
              <a:ext uri="{FF2B5EF4-FFF2-40B4-BE49-F238E27FC236}">
                <a16:creationId xmlns:a16="http://schemas.microsoft.com/office/drawing/2014/main" id="{A10FEB10-5054-4593-8285-B650D237D538}"/>
              </a:ext>
            </a:extLst>
          </p:cNvPr>
          <p:cNvSpPr/>
          <p:nvPr/>
        </p:nvSpPr>
        <p:spPr>
          <a:xfrm rot="2752348">
            <a:off x="9585062" y="409159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261C3D4B-D267-4573-B9C5-B403860E0340}"/>
              </a:ext>
            </a:extLst>
          </p:cNvPr>
          <p:cNvSpPr/>
          <p:nvPr/>
        </p:nvSpPr>
        <p:spPr>
          <a:xfrm rot="20055796" flipH="1">
            <a:off x="4990335" y="398476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99A439BD-B0A5-4700-9EC6-87D64F25D36D}"/>
              </a:ext>
            </a:extLst>
          </p:cNvPr>
          <p:cNvCxnSpPr>
            <a:cxnSpLocks/>
          </p:cNvCxnSpPr>
          <p:nvPr/>
        </p:nvCxnSpPr>
        <p:spPr>
          <a:xfrm rot="16200000" flipV="1">
            <a:off x="6161414" y="281139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35">
            <a:extLst>
              <a:ext uri="{FF2B5EF4-FFF2-40B4-BE49-F238E27FC236}">
                <a16:creationId xmlns:a16="http://schemas.microsoft.com/office/drawing/2014/main" id="{E6AFB15C-93A9-4D27-B5FE-4C4A21A5871C}"/>
              </a:ext>
            </a:extLst>
          </p:cNvPr>
          <p:cNvSpPr/>
          <p:nvPr/>
        </p:nvSpPr>
        <p:spPr>
          <a:xfrm>
            <a:off x="780690" y="657224"/>
            <a:ext cx="10425043" cy="286702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TextBox 36">
            <a:extLst>
              <a:ext uri="{FF2B5EF4-FFF2-40B4-BE49-F238E27FC236}">
                <a16:creationId xmlns:a16="http://schemas.microsoft.com/office/drawing/2014/main" id="{A19D2A00-E285-4DBD-AC36-C626A4060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342" y="349171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</a:p>
        </p:txBody>
      </p:sp>
      <p:sp>
        <p:nvSpPr>
          <p:cNvPr id="32" name="圆角矩形 35">
            <a:extLst>
              <a:ext uri="{FF2B5EF4-FFF2-40B4-BE49-F238E27FC236}">
                <a16:creationId xmlns:a16="http://schemas.microsoft.com/office/drawing/2014/main" id="{D8A469E2-4C20-4F25-8869-89A15083F28B}"/>
              </a:ext>
            </a:extLst>
          </p:cNvPr>
          <p:cNvSpPr/>
          <p:nvPr/>
        </p:nvSpPr>
        <p:spPr>
          <a:xfrm>
            <a:off x="780690" y="3619501"/>
            <a:ext cx="10425044" cy="265938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TextBox 36">
            <a:extLst>
              <a:ext uri="{FF2B5EF4-FFF2-40B4-BE49-F238E27FC236}">
                <a16:creationId xmlns:a16="http://schemas.microsoft.com/office/drawing/2014/main" id="{7C422102-A1C8-40C0-8E4B-02064B969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720" y="5971108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</a:p>
        </p:txBody>
      </p:sp>
    </p:spTree>
    <p:extLst>
      <p:ext uri="{BB962C8B-B14F-4D97-AF65-F5344CB8AC3E}">
        <p14:creationId xmlns:p14="http://schemas.microsoft.com/office/powerpoint/2010/main" val="804676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E2B43-7268-FA8C-2C37-CD68450C5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B22A90A-B091-4148-7B10-B575D7B660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04" y="1305382"/>
            <a:ext cx="2411245" cy="1685531"/>
          </a:xfrm>
          <a:prstGeom prst="rect">
            <a:avLst/>
          </a:prstGeom>
        </p:spPr>
      </p:pic>
      <p:pic>
        <p:nvPicPr>
          <p:cNvPr id="12" name="Picture 2" descr="https://gimg2.baidu.com/image_search/src=http%3A%2F%2Fi1.go2yd.com%2Fimage.php%3Furl%3D0TtTR5mQ8S&amp;refer=http%3A%2F%2Fi1.go2yd.com&amp;app=2002&amp;size=f9999,10000&amp;q=a80&amp;n=0&amp;g=0n&amp;fmt=jpeg?sec=1632299583&amp;t=c025619c9a59e523ea6c0512a3cdbe8f">
            <a:extLst>
              <a:ext uri="{FF2B5EF4-FFF2-40B4-BE49-F238E27FC236}">
                <a16:creationId xmlns:a16="http://schemas.microsoft.com/office/drawing/2014/main" id="{A51A4B29-3F9C-084F-A3EF-01975408E5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90" y="969147"/>
            <a:ext cx="2477579" cy="22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1B203C6-956A-D47B-94D4-68A6686652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736" y="1066333"/>
            <a:ext cx="2606843" cy="2008455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1B07AB8A-1BD9-3133-85B4-4F2D920FE128}"/>
              </a:ext>
            </a:extLst>
          </p:cNvPr>
          <p:cNvCxnSpPr/>
          <p:nvPr/>
        </p:nvCxnSpPr>
        <p:spPr>
          <a:xfrm flipV="1">
            <a:off x="3728656" y="158225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D2C1FB92-BA1B-BB5A-09C3-BEAA9F790A5A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9762861" y="2808347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C694CE00-2CCA-80A9-29F1-66A768870347}"/>
              </a:ext>
            </a:extLst>
          </p:cNvPr>
          <p:cNvCxnSpPr>
            <a:cxnSpLocks/>
          </p:cNvCxnSpPr>
          <p:nvPr/>
        </p:nvCxnSpPr>
        <p:spPr>
          <a:xfrm rot="16200000" flipV="1">
            <a:off x="6161414" y="2811395"/>
            <a:ext cx="0" cy="113241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35">
            <a:extLst>
              <a:ext uri="{FF2B5EF4-FFF2-40B4-BE49-F238E27FC236}">
                <a16:creationId xmlns:a16="http://schemas.microsoft.com/office/drawing/2014/main" id="{64E962BF-AC6D-DBC0-4125-F201143599DB}"/>
              </a:ext>
            </a:extLst>
          </p:cNvPr>
          <p:cNvSpPr/>
          <p:nvPr/>
        </p:nvSpPr>
        <p:spPr>
          <a:xfrm>
            <a:off x="780690" y="657224"/>
            <a:ext cx="10425043" cy="286702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1" name="TextBox 36">
            <a:extLst>
              <a:ext uri="{FF2B5EF4-FFF2-40B4-BE49-F238E27FC236}">
                <a16:creationId xmlns:a16="http://schemas.microsoft.com/office/drawing/2014/main" id="{388F6EDA-0AF0-8811-84A8-DFDAF3959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342" y="349171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A22C37-8A02-8381-6E96-6792DD724D0F}"/>
              </a:ext>
            </a:extLst>
          </p:cNvPr>
          <p:cNvSpPr txBox="1"/>
          <p:nvPr/>
        </p:nvSpPr>
        <p:spPr>
          <a:xfrm>
            <a:off x="1190625" y="38868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77F8AE-A6D7-023C-57D9-C77345059E25}"/>
              </a:ext>
            </a:extLst>
          </p:cNvPr>
          <p:cNvSpPr txBox="1"/>
          <p:nvPr/>
        </p:nvSpPr>
        <p:spPr>
          <a:xfrm>
            <a:off x="1190625" y="4715560"/>
            <a:ext cx="10325100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CA233E-E7DB-2405-ED2B-C18B6CF595CB}"/>
              </a:ext>
            </a:extLst>
          </p:cNvPr>
          <p:cNvSpPr txBox="1"/>
          <p:nvPr/>
        </p:nvSpPr>
        <p:spPr>
          <a:xfrm>
            <a:off x="3228975" y="3889087"/>
            <a:ext cx="43719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沿着直线运动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7709C9-16BD-2035-FF03-B6D62CBE3F98}"/>
              </a:ext>
            </a:extLst>
          </p:cNvPr>
          <p:cNvSpPr txBox="1"/>
          <p:nvPr/>
        </p:nvSpPr>
        <p:spPr>
          <a:xfrm>
            <a:off x="4492625" y="4575860"/>
            <a:ext cx="57689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物体本身的方向、大小、形状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C3B2310-6EBF-661D-F4D4-67364920C70D}"/>
              </a:ext>
            </a:extLst>
          </p:cNvPr>
          <p:cNvSpPr txBox="1"/>
          <p:nvPr/>
        </p:nvSpPr>
        <p:spPr>
          <a:xfrm>
            <a:off x="1673225" y="5312460"/>
            <a:ext cx="11842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48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0E951-80B7-7039-1674-C5CFFBDD7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gimg2.baidu.com/image_search/src=http%3A%2F%2Fp3.ssl.cdn.btime.com%2Ft01d968e84d0328c87f.gif%3Fsize%3D296x222&amp;refer=http%3A%2F%2Fp3.ssl.cdn.btime.com&amp;app=2002&amp;size=f9999,10000&amp;q=a80&amp;n=0&amp;g=0n&amp;fmt=jpeg?sec=1632280701&amp;t=3a97fadadf3acbe70021e51c14d1fb4b">
            <a:extLst>
              <a:ext uri="{FF2B5EF4-FFF2-40B4-BE49-F238E27FC236}">
                <a16:creationId xmlns:a16="http://schemas.microsoft.com/office/drawing/2014/main" id="{7D320C37-8552-9687-EBE3-A57758CF02F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18" y="3918525"/>
            <a:ext cx="2477579" cy="185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gimg2.baidu.com/image_search/src=http%3A%2F%2Fhnsmfcw.com%2Ffile%2Fupload%2F202006%2F03%2F7579c98aafc856a1469cd5fdec7d47c7_15.gif&amp;refer=http%3A%2F%2Fhnsmfcw.com&amp;app=2002&amp;size=f9999,10000&amp;q=a80&amp;n=0&amp;g=0n&amp;fmt=jpeg?sec=1632280768&amp;t=368fb144daa20ca4aa561e058e5e2bf6">
            <a:extLst>
              <a:ext uri="{FF2B5EF4-FFF2-40B4-BE49-F238E27FC236}">
                <a16:creationId xmlns:a16="http://schemas.microsoft.com/office/drawing/2014/main" id="{D6558CAE-75FB-26C9-5AEF-36C62CD3F1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065" y="3737366"/>
            <a:ext cx="1687582" cy="22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gimg2.baidu.com/image_search/src=http%3A%2F%2F5b0988e595225.cdn.sohucs.com%2Fimages%2F20190709%2F81eeb1e1863543789597a2337b02b2df.gif&amp;refer=http%3A%2F%2F5b0988e595225.cdn.sohucs.com&amp;app=2002&amp;size=f9999,10000&amp;q=a80&amp;n=0&amp;g=0n&amp;fmt=jpeg?sec=1632281558&amp;t=b294e1d483a1e8de7883c4f8a736f3f2">
            <a:extLst>
              <a:ext uri="{FF2B5EF4-FFF2-40B4-BE49-F238E27FC236}">
                <a16:creationId xmlns:a16="http://schemas.microsoft.com/office/drawing/2014/main" id="{7E496E5A-36A5-09E8-234E-AE63B622CD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384" y="3554967"/>
            <a:ext cx="3447065" cy="258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弧形 8">
            <a:extLst>
              <a:ext uri="{FF2B5EF4-FFF2-40B4-BE49-F238E27FC236}">
                <a16:creationId xmlns:a16="http://schemas.microsoft.com/office/drawing/2014/main" id="{478CF0C9-1606-CB67-840E-C878F756E326}"/>
              </a:ext>
            </a:extLst>
          </p:cNvPr>
          <p:cNvSpPr/>
          <p:nvPr/>
        </p:nvSpPr>
        <p:spPr>
          <a:xfrm rot="2999650">
            <a:off x="2173863" y="374536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79CB160F-A110-F99E-206A-8E3C6C1E776D}"/>
              </a:ext>
            </a:extLst>
          </p:cNvPr>
          <p:cNvSpPr/>
          <p:nvPr/>
        </p:nvSpPr>
        <p:spPr>
          <a:xfrm rot="2752348">
            <a:off x="9585062" y="4091591"/>
            <a:ext cx="1488017" cy="1488016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8C197BAA-B736-F4F7-9144-7B3FFCDB33BD}"/>
              </a:ext>
            </a:extLst>
          </p:cNvPr>
          <p:cNvSpPr/>
          <p:nvPr/>
        </p:nvSpPr>
        <p:spPr>
          <a:xfrm rot="20055796" flipH="1">
            <a:off x="4990335" y="3984763"/>
            <a:ext cx="1488016" cy="1488017"/>
          </a:xfrm>
          <a:prstGeom prst="arc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2" name="圆角矩形 35">
            <a:extLst>
              <a:ext uri="{FF2B5EF4-FFF2-40B4-BE49-F238E27FC236}">
                <a16:creationId xmlns:a16="http://schemas.microsoft.com/office/drawing/2014/main" id="{38E21B28-3946-AC57-5620-80D43DCA73AF}"/>
              </a:ext>
            </a:extLst>
          </p:cNvPr>
          <p:cNvSpPr/>
          <p:nvPr/>
        </p:nvSpPr>
        <p:spPr>
          <a:xfrm>
            <a:off x="780690" y="3619501"/>
            <a:ext cx="10425044" cy="2659386"/>
          </a:xfrm>
          <a:prstGeom prst="roundRect">
            <a:avLst>
              <a:gd name="adj" fmla="val 0"/>
            </a:avLst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3" name="TextBox 36">
            <a:extLst>
              <a:ext uri="{FF2B5EF4-FFF2-40B4-BE49-F238E27FC236}">
                <a16:creationId xmlns:a16="http://schemas.microsoft.com/office/drawing/2014/main" id="{01492A23-4A72-A9AF-360C-B87CDE909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720" y="5971108"/>
            <a:ext cx="3154280" cy="5847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这些是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现象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BC69BB-3BFB-B8F4-CF6B-766A3DE82EB2}"/>
              </a:ext>
            </a:extLst>
          </p:cNvPr>
          <p:cNvSpPr txBox="1"/>
          <p:nvPr/>
        </p:nvSpPr>
        <p:spPr>
          <a:xfrm>
            <a:off x="1628775" y="6737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4E699E-77E9-3019-783A-84E2D577C677}"/>
              </a:ext>
            </a:extLst>
          </p:cNvPr>
          <p:cNvSpPr txBox="1"/>
          <p:nvPr/>
        </p:nvSpPr>
        <p:spPr>
          <a:xfrm>
            <a:off x="1628774" y="1502460"/>
            <a:ext cx="9163051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0B5946-E146-0149-EC54-31187A40C689}"/>
              </a:ext>
            </a:extLst>
          </p:cNvPr>
          <p:cNvSpPr txBox="1"/>
          <p:nvPr/>
        </p:nvSpPr>
        <p:spPr>
          <a:xfrm>
            <a:off x="3667124" y="675987"/>
            <a:ext cx="5521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绕着一个点或一个轴转动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705F58-FA5F-8661-146E-CD3F71CE0AF5}"/>
              </a:ext>
            </a:extLst>
          </p:cNvPr>
          <p:cNvSpPr txBox="1"/>
          <p:nvPr/>
        </p:nvSpPr>
        <p:spPr>
          <a:xfrm>
            <a:off x="5321300" y="1400860"/>
            <a:ext cx="36734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物体的大小、形状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BBCAC3-7C70-4ACB-695F-DD15B8443B7E}"/>
              </a:ext>
            </a:extLst>
          </p:cNvPr>
          <p:cNvSpPr txBox="1"/>
          <p:nvPr/>
        </p:nvSpPr>
        <p:spPr>
          <a:xfrm>
            <a:off x="1574800" y="2134285"/>
            <a:ext cx="31781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自身方向、位置</a:t>
            </a:r>
          </a:p>
        </p:txBody>
      </p:sp>
    </p:spTree>
    <p:extLst>
      <p:ext uri="{BB962C8B-B14F-4D97-AF65-F5344CB8AC3E}">
        <p14:creationId xmlns:p14="http://schemas.microsoft.com/office/powerpoint/2010/main" val="3067436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7E1C2A-BB95-7C31-EA3F-F62D65E79867}"/>
              </a:ext>
            </a:extLst>
          </p:cNvPr>
          <p:cNvGrpSpPr/>
          <p:nvPr/>
        </p:nvGrpSpPr>
        <p:grpSpPr>
          <a:xfrm>
            <a:off x="1910165" y="544189"/>
            <a:ext cx="9938935" cy="5647061"/>
            <a:chOff x="-1309" y="-1815"/>
            <a:chExt cx="16444" cy="88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1262625-1CBE-884F-9EEB-23B3AA9B5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F668510-29E0-39AE-B127-79526F837BF6}"/>
                </a:ext>
              </a:extLst>
            </p:cNvPr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0F977A-A834-EFA6-8A1C-3FE583445B92}"/>
              </a:ext>
            </a:extLst>
          </p:cNvPr>
          <p:cNvGrpSpPr/>
          <p:nvPr/>
        </p:nvGrpSpPr>
        <p:grpSpPr>
          <a:xfrm>
            <a:off x="949151" y="593725"/>
            <a:ext cx="8661400" cy="692150"/>
            <a:chOff x="1087" y="7182"/>
            <a:chExt cx="13640" cy="1090"/>
          </a:xfrm>
        </p:grpSpPr>
        <p:sp>
          <p:nvSpPr>
            <p:cNvPr id="5" name="标题 1">
              <a:extLst>
                <a:ext uri="{FF2B5EF4-FFF2-40B4-BE49-F238E27FC236}">
                  <a16:creationId xmlns:a16="http://schemas.microsoft.com/office/drawing/2014/main" id="{92633018-35ED-CD3B-89EE-91338048F5A8}"/>
                </a:ext>
              </a:extLst>
            </p:cNvPr>
            <p:cNvSpPr>
              <a:spLocks noGrp="1" noChangeArrowheads="1"/>
            </p:cNvSpPr>
            <p:nvPr/>
          </p:nvSpPr>
          <p:spPr bwMode="auto">
            <a:xfrm>
              <a:off x="1809" y="7182"/>
              <a:ext cx="12918" cy="10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试着做一个表示平移或旋转的动作。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7AC153E-447E-7324-9564-1F0E25FD4BF5}"/>
                </a:ext>
              </a:extLst>
            </p:cNvPr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97AD689-664D-2B09-ED24-DD9083616747}"/>
                  </a:ext>
                </a:extLst>
              </p:cNvPr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任意多边形: 形状 18">
                <a:extLst>
                  <a:ext uri="{FF2B5EF4-FFF2-40B4-BE49-F238E27FC236}">
                    <a16:creationId xmlns:a16="http://schemas.microsoft.com/office/drawing/2014/main" id="{F6056101-AC6E-93E6-0848-7C12EE6DC3B9}"/>
                  </a:ext>
                </a:extLst>
              </p:cNvPr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3BBB30A-E676-4732-B2E9-D03FEFC561CC}"/>
                  </a:ext>
                </a:extLst>
              </p:cNvPr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20">
            <a:extLst>
              <a:ext uri="{FF2B5EF4-FFF2-40B4-BE49-F238E27FC236}">
                <a16:creationId xmlns:a16="http://schemas.microsoft.com/office/drawing/2014/main" id="{0C8A5973-A0AB-A450-EF31-4D9BA3185489}"/>
              </a:ext>
            </a:extLst>
          </p:cNvPr>
          <p:cNvSpPr txBox="1"/>
          <p:nvPr/>
        </p:nvSpPr>
        <p:spPr>
          <a:xfrm rot="21480000">
            <a:off x="3319365" y="2518919"/>
            <a:ext cx="7362421" cy="26690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身体力行：</a:t>
            </a:r>
            <a:endParaRPr lang="en-US" altLang="zh-CN" sz="32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用自己的方法试着做一个表示平移或旋转的动作。</a:t>
            </a:r>
          </a:p>
          <a:p>
            <a:pPr eaLnBrk="1" fontAlgn="auto" latinLnBrk="0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 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说一说，你为什么认为这是平移</a:t>
            </a:r>
            <a:r>
              <a:rPr lang="en-US" altLang="zh-CN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旋转？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DEA7B72-30BE-BDD9-3840-99088D2404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932562"/>
            <a:ext cx="2379110" cy="467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69933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4023</TotalTime>
  <Words>445</Words>
  <Application>Microsoft Office PowerPoint</Application>
  <PresentationFormat>宽屏</PresentationFormat>
  <Paragraphs>59</Paragraphs>
  <Slides>19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742</cp:revision>
  <dcterms:created xsi:type="dcterms:W3CDTF">2016-01-14T07:05:12Z</dcterms:created>
  <dcterms:modified xsi:type="dcterms:W3CDTF">2025-11-15T09:07:51Z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